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oboto Mono Medium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LtlQxdfC6e4sHW3vSBH6vSUTU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CDBF2A-AE49-4C47-A407-6D8B768DB7F4}">
  <a:tblStyle styleId="{E4CDBF2A-AE49-4C47-A407-6D8B768DB7F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Medium-regular.fntdata"/><Relationship Id="rId22" Type="http://schemas.openxmlformats.org/officeDocument/2006/relationships/font" Target="fonts/RobotoMonoMedium-italic.fntdata"/><Relationship Id="rId21" Type="http://schemas.openxmlformats.org/officeDocument/2006/relationships/font" Target="fonts/RobotoMonoMedium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Mono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atgpt.com/c/691509ef-8bb8-832e-a565-194ef8bae92d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5b6ff2cae_2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5b6ff2cae_2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5b6ff2cae_2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a5b6ff2cae_2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https://chatgpt.com/c/691509ef-8bb8-832e-a565-194ef8bae92d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Descripción: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Objetivos: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Alcances y limitaciones: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Metodología: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Cronograma: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Arquitectura: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BD: Pitsó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Tecnologías Utilizadas: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Resultados: Tsó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Obstáculos: tilz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1" Type="http://schemas.openxmlformats.org/officeDocument/2006/relationships/image" Target="../media/image13.png"/><Relationship Id="rId10" Type="http://schemas.openxmlformats.org/officeDocument/2006/relationships/image" Target="../media/image17.png"/><Relationship Id="rId12" Type="http://schemas.openxmlformats.org/officeDocument/2006/relationships/image" Target="../media/image3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youtu.be/FAM2gNsyUIc" TargetMode="External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5.jp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" y="35078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44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PROYECTO ARTattoo</a:t>
            </a:r>
            <a:endParaRPr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24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PRESENTACIÓN FINAL CAPSTONE</a:t>
            </a:r>
            <a:endParaRPr i="0" sz="2400" u="none" cap="none" strike="noStrike"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5272" y="2032532"/>
            <a:ext cx="1481456" cy="14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6719625" y="5720775"/>
            <a:ext cx="538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Carlos Aranda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Matías Cortés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Ingeniería en Informática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0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 txBox="1"/>
          <p:nvPr/>
        </p:nvSpPr>
        <p:spPr>
          <a:xfrm>
            <a:off x="136188" y="368927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libri"/>
              <a:buNone/>
            </a:pP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ARTATTOO</a:t>
            </a: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”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" name="Google Shape;200;p1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1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10"/>
          <p:cNvSpPr txBox="1"/>
          <p:nvPr/>
        </p:nvSpPr>
        <p:spPr>
          <a:xfrm>
            <a:off x="0" y="117238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Tecnologías utilizadas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3" name="Google Shape;203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10"/>
          <p:cNvSpPr txBox="1"/>
          <p:nvPr/>
        </p:nvSpPr>
        <p:spPr>
          <a:xfrm>
            <a:off x="667693" y="3198150"/>
            <a:ext cx="18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Linux VPS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677" y="2074525"/>
            <a:ext cx="1204149" cy="12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9425" y="2074536"/>
            <a:ext cx="2295876" cy="108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6">
            <a:alphaModFix/>
          </a:blip>
          <a:srcRect b="19205" l="32000" r="29453" t="15155"/>
          <a:stretch/>
        </p:blipFill>
        <p:spPr>
          <a:xfrm>
            <a:off x="3806471" y="2085135"/>
            <a:ext cx="1318400" cy="1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7550" y="2113900"/>
            <a:ext cx="1204150" cy="12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1400" y="4230177"/>
            <a:ext cx="3657051" cy="148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1686" y="4341425"/>
            <a:ext cx="2059938" cy="12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4100" y="4128462"/>
            <a:ext cx="1687649" cy="16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 rotWithShape="1">
          <a:blip r:embed="rId11">
            <a:alphaModFix/>
          </a:blip>
          <a:srcRect b="22414" l="13912" r="13702" t="22982"/>
          <a:stretch/>
        </p:blipFill>
        <p:spPr>
          <a:xfrm>
            <a:off x="6778438" y="4579600"/>
            <a:ext cx="2295875" cy="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/>
          <p:nvPr/>
        </p:nvSpPr>
        <p:spPr>
          <a:xfrm>
            <a:off x="2965675" y="3278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 Flask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6571663" y="328884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Flutter</a:t>
            </a:r>
            <a:endParaRPr/>
          </a:p>
        </p:txBody>
      </p:sp>
      <p:sp>
        <p:nvSpPr>
          <p:cNvPr id="215" name="Google Shape;215;p10"/>
          <p:cNvSpPr txBox="1"/>
          <p:nvPr/>
        </p:nvSpPr>
        <p:spPr>
          <a:xfrm>
            <a:off x="8915299" y="3038856"/>
            <a:ext cx="330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 (ORM SqlAlchemy)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3379275" y="5475225"/>
            <a:ext cx="314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Mercado Pago Checkout Pro</a:t>
            </a:r>
            <a:endParaRPr/>
          </a:p>
        </p:txBody>
      </p:sp>
      <p:sp>
        <p:nvSpPr>
          <p:cNvPr id="217" name="Google Shape;217;p10"/>
          <p:cNvSpPr txBox="1"/>
          <p:nvPr/>
        </p:nvSpPr>
        <p:spPr>
          <a:xfrm>
            <a:off x="9066638" y="5659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Node JS (Express)</a:t>
            </a:r>
            <a:endParaRPr/>
          </a:p>
        </p:txBody>
      </p:sp>
      <p:sp>
        <p:nvSpPr>
          <p:cNvPr id="218" name="Google Shape;218;p10"/>
          <p:cNvSpPr txBox="1"/>
          <p:nvPr/>
        </p:nvSpPr>
        <p:spPr>
          <a:xfrm>
            <a:off x="360613" y="560473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Qwen Image AI API</a:t>
            </a:r>
            <a:endParaRPr/>
          </a:p>
        </p:txBody>
      </p:sp>
      <p:sp>
        <p:nvSpPr>
          <p:cNvPr id="219" name="Google Shape;219;p10"/>
          <p:cNvSpPr txBox="1"/>
          <p:nvPr/>
        </p:nvSpPr>
        <p:spPr>
          <a:xfrm>
            <a:off x="6426388" y="5604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FCM Firebase</a:t>
            </a:r>
            <a:endParaRPr/>
          </a:p>
        </p:txBody>
      </p:sp>
      <p:pic>
        <p:nvPicPr>
          <p:cNvPr id="220" name="Google Shape;220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1">
            <a:hlinkClick r:id="rId4"/>
          </p:cNvPr>
          <p:cNvSpPr txBox="1"/>
          <p:nvPr/>
        </p:nvSpPr>
        <p:spPr>
          <a:xfrm>
            <a:off x="4641575" y="3738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accent5"/>
                </a:solidFill>
              </a:rPr>
              <a:t>https://youtu.be/FAM2gNsyUIc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1" y="2851516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Demostración del resultado</a:t>
            </a:r>
            <a:endParaRPr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8" name="Google Shape;22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2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 txBox="1"/>
          <p:nvPr/>
        </p:nvSpPr>
        <p:spPr>
          <a:xfrm>
            <a:off x="-91074" y="1511166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Resultados obtenidos</a:t>
            </a:r>
            <a:endParaRPr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5" name="Google Shape;23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4938">
            <a:off x="3441895" y="2496876"/>
            <a:ext cx="5126049" cy="34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3a5b6ff2cae_2_489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a5b6ff2cae_2_489"/>
          <p:cNvSpPr txBox="1"/>
          <p:nvPr/>
        </p:nvSpPr>
        <p:spPr>
          <a:xfrm>
            <a:off x="1" y="2851516"/>
            <a:ext cx="1219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1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Obstáculos durante el desarrollo</a:t>
            </a:r>
            <a:endParaRPr sz="1100"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3" name="Google Shape;243;g3a5b6ff2cae_2_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a5b6ff2cae_2_500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a5b6ff2cae_2_500"/>
          <p:cNvSpPr txBox="1"/>
          <p:nvPr/>
        </p:nvSpPr>
        <p:spPr>
          <a:xfrm>
            <a:off x="1" y="2851516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Gracias por su atención</a:t>
            </a:r>
            <a:endParaRPr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0" name="Google Shape;250;g3a5b6ff2cae_2_500"/>
          <p:cNvSpPr txBox="1"/>
          <p:nvPr/>
        </p:nvSpPr>
        <p:spPr>
          <a:xfrm>
            <a:off x="0" y="4419475"/>
            <a:ext cx="1228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¿Preguntas?</a:t>
            </a:r>
            <a:endParaRPr sz="2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51" name="Google Shape;251;g3a5b6ff2cae_2_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4121026" y="1710819"/>
            <a:ext cx="7633617" cy="4349505"/>
            <a:chOff x="0" y="0"/>
            <a:chExt cx="7633617" cy="4349505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7633500" cy="20712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042"/>
                </a:gs>
                <a:gs pos="100000">
                  <a:srgbClr val="B88C0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733817" y="0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i="0" lang="es-CL" sz="3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Matías Cortés</a:t>
              </a:r>
              <a:endParaRPr i="0" sz="33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115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i="0" lang="es-CL" sz="2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Scrum Master, Desarrollador</a:t>
              </a:r>
              <a:endParaRPr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i="0" lang="es-CL" sz="2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Experiencia y módulo de prueba en piel</a:t>
              </a:r>
              <a:endParaRPr i="0" sz="23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7118" y="207118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0" y="2278305"/>
              <a:ext cx="7633500" cy="20712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042"/>
                </a:gs>
                <a:gs pos="100000">
                  <a:srgbClr val="B88C0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733817" y="2278305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i="0" lang="es-CL" sz="32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Carlos Aranda</a:t>
              </a:r>
              <a:endParaRPr i="0" sz="17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115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i="0" lang="es-CL" sz="2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Product Owner, Desarrollador</a:t>
              </a:r>
              <a:endParaRPr i="0" sz="23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2300"/>
                <a:buFont typeface="Roboto Medium"/>
                <a:buChar char="•"/>
              </a:pPr>
              <a:r>
                <a:rPr i="0" lang="es-CL" sz="2300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Catálogo, agenda y pago</a:t>
              </a:r>
              <a:endParaRPr i="0" sz="23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7118" y="2485423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libri"/>
              <a:buNone/>
            </a:pP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ARTATTOO</a:t>
            </a: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”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38327" y="3058616"/>
            <a:ext cx="360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i="0" lang="es-CL" sz="36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INTEGRANTES DEL PROYECTO</a:t>
            </a:r>
            <a:endParaRPr i="0" sz="1800" u="none" cap="none" strike="noStrike"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" name="Google Shape;109;p2"/>
          <p:cNvPicPr preferRelativeResize="0"/>
          <p:nvPr/>
        </p:nvPicPr>
        <p:blipFill rotWithShape="1">
          <a:blip r:embed="rId4">
            <a:alphaModFix/>
          </a:blip>
          <a:srcRect b="0" l="487" r="7465" t="0"/>
          <a:stretch/>
        </p:blipFill>
        <p:spPr>
          <a:xfrm>
            <a:off x="4341412" y="4216234"/>
            <a:ext cx="1498500" cy="1628100"/>
          </a:xfrm>
          <a:prstGeom prst="roundRect">
            <a:avLst>
              <a:gd fmla="val 6639" name="adj"/>
            </a:avLst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5">
            <a:alphaModFix/>
          </a:blip>
          <a:srcRect b="0" l="7952" r="0" t="0"/>
          <a:stretch/>
        </p:blipFill>
        <p:spPr>
          <a:xfrm>
            <a:off x="4341412" y="1932457"/>
            <a:ext cx="1498500" cy="1628100"/>
          </a:xfrm>
          <a:prstGeom prst="roundRect">
            <a:avLst>
              <a:gd fmla="val 6899" name="adj"/>
            </a:avLst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136188" y="368927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libri"/>
              <a:buNone/>
            </a:pP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ARTATTOO</a:t>
            </a: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”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0" y="113084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Descripción del proyecto</a:t>
            </a:r>
            <a:endParaRPr i="0" sz="1800" u="none" cap="none" strike="noStrik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9" name="Google Shape;119;p3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3"/>
          <p:cNvSpPr/>
          <p:nvPr/>
        </p:nvSpPr>
        <p:spPr>
          <a:xfrm>
            <a:off x="714909" y="2169769"/>
            <a:ext cx="4348800" cy="40926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254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i="0" lang="es-CL" sz="2800" u="sng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Situación Actual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i="0" sz="1800" u="sng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i="0" sz="1800" u="sng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6912079" y="2177325"/>
            <a:ext cx="4348800" cy="40926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254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i="0" lang="es-CL" sz="2800" u="sng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Propuesta de solución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i="0" sz="1800" u="sng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5456903" y="3736258"/>
            <a:ext cx="1140600" cy="757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C102"/>
              </a:gs>
              <a:gs pos="100000">
                <a:srgbClr val="795C04"/>
              </a:gs>
            </a:gsLst>
            <a:lin ang="5400012" scaled="0"/>
          </a:gra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931216" y="2942570"/>
            <a:ext cx="37452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Personas deciden tatuajes sin visualizar el diseño en su propia piel.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Esto genera incertidumbre, cambios de último minuto, baja conversión y altas tasas de no-show.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Estudios y tatuadores carecen de una vitrina digital con prueba visual previa.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No existe un flujo integrado que combine catálogo, reserva de horas y pago de anticipo para tatuadores.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213765" y="3020206"/>
            <a:ext cx="37452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Aplicación Android que permite: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Explorar catálogo por artista y estilo.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Probar tatuajes en la piel en tiempo real con RA (colocar, mover, rotar, escalar).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Reservar una hora con disponibilidad visible.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Registrar pago de reserva en sandbox (seguro y sin datos sensibles).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•"/>
            </a:pPr>
            <a:r>
              <a:rPr i="0" lang="es-CL" sz="1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Profesionaliza el proceso, aumenta conversión y reduce no-shows.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136188" y="368927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libri"/>
              <a:buNone/>
            </a:pP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ARTATTOO</a:t>
            </a: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”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33" name="Google Shape;133;p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4"/>
          <p:cNvSpPr txBox="1"/>
          <p:nvPr/>
        </p:nvSpPr>
        <p:spPr>
          <a:xfrm>
            <a:off x="0" y="138430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i="0" lang="es-CL" sz="3600" u="none" cap="none" strike="noStrike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Objetivo General</a:t>
            </a:r>
            <a:endParaRPr i="0" sz="1800" u="none" cap="none" strike="noStrik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" y="309170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i="0" lang="es-CL" sz="3600" u="none" cap="none" strike="noStrike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Objetivos Específicos</a:t>
            </a:r>
            <a:endParaRPr i="0" sz="1800" u="none" cap="none" strike="noStrike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614515" y="2040571"/>
            <a:ext cx="10962900" cy="99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F5F5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0" lang="es-CL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Desarrollar y validar una aplicación para Android que permita a las personas probar tatuajes en su piel con visualización realista, reservar una hora con el tatuador y registrar el pago de reserva en ambiente de prueba.</a:t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614514" y="3796245"/>
            <a:ext cx="10962900" cy="264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F5F5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L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i="0" lang="es-CL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Analizar y levantar requerimientos de usuarios y tatuadores.</a:t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L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i="0" lang="es-CL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Diseñar prototipo UX navegable del flujo catálogo → prueba en piel → reserva → pago.</a:t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L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i="0" lang="es-CL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Implementar catálogo funcional con filtrado y fichas de diseños.</a:t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L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i="0" lang="es-CL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Implementar módulo de prueba en piel con RA y mezcla visual realista.</a:t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L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i="0" lang="es-CL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Implementar flujo de reserva y confirmación.</a:t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L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i="0" lang="es-CL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Integrar sandbox de pago de reserva.</a:t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L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i="0" lang="es-CL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Validar usabilidad con usuarios y documentar mejoras.</a:t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L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i="0" lang="es-CL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Elaborar documentación técnica, manual de usuario y video demo.</a:t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136188" y="368927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libri"/>
              <a:buNone/>
            </a:pP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ARTATTOO</a:t>
            </a: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”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45" name="Google Shape;145;p5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5"/>
          <p:cNvSpPr txBox="1"/>
          <p:nvPr/>
        </p:nvSpPr>
        <p:spPr>
          <a:xfrm>
            <a:off x="0" y="1123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Alcances y limitaciones del proyecto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5"/>
          <p:cNvSpPr txBox="1"/>
          <p:nvPr/>
        </p:nvSpPr>
        <p:spPr>
          <a:xfrm>
            <a:off x="489959" y="1849168"/>
            <a:ext cx="11212200" cy="5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 Medium"/>
                <a:ea typeface="Roboto Medium"/>
                <a:cs typeface="Roboto Medium"/>
                <a:sym typeface="Roboto Medium"/>
              </a:rPr>
              <a:t>Alcances: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-Desarrollo de un sistema funcional para gestión de estudios de tatuaje (ARTattoo), que permite autenticación segura (JWT), reservas, chat en tiempo real y simulación de pagos.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Implementación de infraestructura completa en servidor VPS.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Integración de pasarela de pagos mediante entorno sandbox de Mercado Pago, funcional en pruebas.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Aplicación móvil Flutter operativa con interfaz de usuario intuitiva, prueba de tatuajes con realidad aumentada y sincronización con backend Flask.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 Medium"/>
                <a:ea typeface="Roboto Medium"/>
                <a:cs typeface="Roboto Medium"/>
                <a:sym typeface="Roboto Medium"/>
              </a:rPr>
              <a:t>Limitaciones: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El flujo de pagos opera en modo de </a:t>
            </a:r>
            <a:r>
              <a:rPr lang="es-CL" sz="1700" u="sng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simulación</a:t>
            </a:r>
            <a:r>
              <a:rPr lang="es-CL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(sandbox), sin transacciones reales.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-Este sistema sólo  permite comunicar a los clientes con los tatuadores, </a:t>
            </a:r>
            <a:r>
              <a:rPr lang="es-CL" sz="1700" u="sng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no consiste en una red social.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-El sistema tiene su propio método de autenticación, no se integró con Google Play Services u otros servicios.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/>
        </p:nvSpPr>
        <p:spPr>
          <a:xfrm>
            <a:off x="136188" y="368927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libri"/>
              <a:buNone/>
            </a:pP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ARTATTOO</a:t>
            </a: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”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56" name="Google Shape;156;p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6"/>
          <p:cNvSpPr txBox="1"/>
          <p:nvPr/>
        </p:nvSpPr>
        <p:spPr>
          <a:xfrm>
            <a:off x="0" y="84536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Metodología de trabajo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460684" y="1416866"/>
            <a:ext cx="879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"/>
                <a:ea typeface="Roboto"/>
                <a:cs typeface="Roboto"/>
                <a:sym typeface="Roboto"/>
              </a:rPr>
              <a:t>Enfoque general: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adoptó una metodología ágil SCRUM basada en iteraciones cortas, priorizando avances funcionales verificables en cada sprint.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00" y="2522400"/>
            <a:ext cx="5859276" cy="390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/>
        </p:nvSpPr>
        <p:spPr>
          <a:xfrm>
            <a:off x="5691900" y="2158050"/>
            <a:ext cx="63048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"/>
                <a:ea typeface="Roboto"/>
                <a:cs typeface="Roboto"/>
                <a:sym typeface="Roboto"/>
              </a:rPr>
              <a:t>Estructura de trabajo: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Planificación y revisión semanal de hitos (login, AR, chat, pagos, despliegue).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Distribución equitativa de responsabilidades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Validación de avances con pruebas funcionales y de integración en entorno VPS real.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Documentación continua y control de versiones mediante revisiones en GitHub.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highlight>
                  <a:srgbClr val="F5F547"/>
                </a:highlight>
                <a:latin typeface="Roboto"/>
                <a:ea typeface="Roboto"/>
                <a:cs typeface="Roboto"/>
                <a:sym typeface="Roboto"/>
              </a:rPr>
              <a:t>Resultados: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 metodología permitió entregar un MVP operativo, modular y seguro.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Permitió cambios a lo largo del desarrollo con su correcta documentación.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/>
        </p:nvSpPr>
        <p:spPr>
          <a:xfrm>
            <a:off x="136188" y="368927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libri"/>
              <a:buNone/>
            </a:pP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ARTATTOO</a:t>
            </a: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”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69" name="Google Shape;169;p7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7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7"/>
          <p:cNvSpPr txBox="1"/>
          <p:nvPr/>
        </p:nvSpPr>
        <p:spPr>
          <a:xfrm>
            <a:off x="1" y="91682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Cronograma</a:t>
            </a:r>
            <a:endParaRPr sz="1800"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2" name="Google Shape;172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73" name="Google Shape;173;p7"/>
          <p:cNvGraphicFramePr/>
          <p:nvPr/>
        </p:nvGraphicFramePr>
        <p:xfrm>
          <a:off x="452177" y="15907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{E4CDBF2A-AE49-4C47-A407-6D8B768DB7F4}</a:tableStyleId>
              </a:tblPr>
              <a:tblGrid>
                <a:gridCol w="4452675"/>
                <a:gridCol w="440100"/>
                <a:gridCol w="440100"/>
                <a:gridCol w="440100"/>
                <a:gridCol w="440100"/>
                <a:gridCol w="406350"/>
                <a:gridCol w="419025"/>
                <a:gridCol w="444400"/>
                <a:gridCol w="444400"/>
                <a:gridCol w="419025"/>
                <a:gridCol w="469825"/>
                <a:gridCol w="444400"/>
                <a:gridCol w="419025"/>
                <a:gridCol w="444400"/>
                <a:gridCol w="444400"/>
                <a:gridCol w="444400"/>
              </a:tblGrid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/>
                        <a:t>S0</a:t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C3E6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Sprint 1</a:t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Sprint 2</a:t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A510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Sprint 3</a:t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8D6E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8D6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8D6E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Actividad / Sprint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S1</a:t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S2</a:t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S3</a:t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S4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S5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S6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S7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S8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S9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S10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S11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S12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S13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S14</a:t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S15</a:t>
                      </a:r>
                      <a:endParaRPr b="1"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18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Kick-off y Backlog Final</a:t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Sprint 1 – Diseño y Base Funcional</a:t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– Modelo de base de datos y APIs de reserva y usuarios.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– Prototipo de prueba en piel con realidad aumentada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Sprint 2 – Integración y Usabilidad</a:t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A5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A5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A5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– Modulo de catálogo y reserva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A5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A5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A5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– Correcciones sistema AR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A5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A5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s-CL" sz="1600" u="none" cap="none" strike="noStrike"/>
                        <a:t>Sprint 3 – Optimización y Entregables Finales</a:t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– Optimización de rendimiento 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– Integración de pagos (sandbox)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– Manual de uso, Informe Final y Video Demo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– Checklist de cierre </a:t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Presentación con Docente</a:t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CL" sz="1600" u="none" cap="none" strike="noStrike"/>
                        <a:t>X</a:t>
                      </a:r>
                      <a:endParaRPr sz="1600" u="none" cap="none" strike="noStrike"/>
                    </a:p>
                  </a:txBody>
                  <a:tcPr marT="8600" marB="8600" marR="17200" marL="172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DAB"/>
                    </a:solidFill>
                  </a:tcPr>
                </a:tc>
              </a:tr>
            </a:tbl>
          </a:graphicData>
        </a:graphic>
      </p:graphicFrame>
      <p:pic>
        <p:nvPicPr>
          <p:cNvPr id="174" name="Google Shape;17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8"/>
          <p:cNvPicPr preferRelativeResize="0"/>
          <p:nvPr/>
        </p:nvPicPr>
        <p:blipFill rotWithShape="1">
          <a:blip r:embed="rId3">
            <a:alphaModFix/>
          </a:blip>
          <a:srcRect b="9288" l="0" r="0" t="0"/>
          <a:stretch/>
        </p:blipFill>
        <p:spPr>
          <a:xfrm>
            <a:off x="0" y="0"/>
            <a:ext cx="12283152" cy="69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136188" y="368927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libri"/>
              <a:buNone/>
            </a:pP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ARTATTOO</a:t>
            </a:r>
            <a:r>
              <a:rPr i="0" lang="es-CL" sz="1800" u="none" cap="none" strike="noStrike">
                <a:solidFill>
                  <a:srgbClr val="757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”</a:t>
            </a:r>
            <a:endParaRPr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81" name="Google Shape;181;p8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8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8"/>
          <p:cNvSpPr txBox="1"/>
          <p:nvPr/>
        </p:nvSpPr>
        <p:spPr>
          <a:xfrm>
            <a:off x="0" y="970851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highlight>
                  <a:srgbClr val="F5F547"/>
                </a:highlight>
                <a:latin typeface="Roboto Mono"/>
                <a:ea typeface="Roboto Mono"/>
                <a:cs typeface="Roboto Mono"/>
                <a:sym typeface="Roboto Mono"/>
              </a:rPr>
              <a:t>Arquitectura del software</a:t>
            </a:r>
            <a:endParaRPr>
              <a:solidFill>
                <a:schemeClr val="dk1"/>
              </a:solidFill>
              <a:highlight>
                <a:srgbClr val="F5F54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125" y="236397"/>
            <a:ext cx="2364401" cy="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5">
            <a:alphaModFix/>
          </a:blip>
          <a:srcRect b="28832" l="1916" r="1762" t="3421"/>
          <a:stretch/>
        </p:blipFill>
        <p:spPr>
          <a:xfrm>
            <a:off x="269587" y="1840516"/>
            <a:ext cx="11743977" cy="46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0" name="Google Shape;1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2" name="Google Shape;1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6875" y="0"/>
            <a:ext cx="290512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28687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